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17"/>
  </p:notesMasterIdLst>
  <p:sldIdLst>
    <p:sldId id="272" r:id="rId3"/>
    <p:sldId id="263" r:id="rId4"/>
    <p:sldId id="257" r:id="rId5"/>
    <p:sldId id="258" r:id="rId6"/>
    <p:sldId id="259" r:id="rId7"/>
    <p:sldId id="260" r:id="rId8"/>
    <p:sldId id="261" r:id="rId9"/>
    <p:sldId id="262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178" autoAdjust="0"/>
    <p:restoredTop sz="86351" autoAdjust="0"/>
  </p:normalViewPr>
  <p:slideViewPr>
    <p:cSldViewPr snapToGrid="0" snapToObjects="1">
      <p:cViewPr varScale="1">
        <p:scale>
          <a:sx n="100" d="100"/>
          <a:sy n="100" d="100"/>
        </p:scale>
        <p:origin x="184" y="2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8F01F-4FB2-4136-8619-025F8271C1F5}" type="datetimeFigureOut">
              <a:rPr lang="en-US" smtClean="0"/>
              <a:t>5/16/23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CCB2A-BAFF-4268-800B-91EFA42EB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4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Top 10 Districts with highest number of Domestic visitors FROM 2016-2019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Top 3 Districts with Compounded Annual Growth Rate 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Top 3 Districts with Compounded Annual Growth Rate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Bottom 3 District with Compounded Annual Growth Rate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Bottom 3 District with Compounded Annual Growth Rate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Peak and Low Season of Domestic_visitors to Hyderabad 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Peak and Low Season of Foreign_visitors to Hyderabad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Top 3  Districts  High Domestic To Foreign Tourist ratio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Bottom Districts Domestic To Foreign Tourist Ratio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Top 5 District Based On Population To Tourist Footfall Ratio  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Bottom Population To Tourist Footfall Ratio 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Prediction_of _Foreign_visitors_to _Hyderabad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Prediction_of Dosmestic_Visitors _to_Hyderabad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CB2A-BAFF-4268-800B-91EFA42EBE8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203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2575F-3544-6311-312A-999EB1AF0D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703F52-BB69-A973-7CA8-195EF05BF9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FF178-6B8E-9D11-4926-E3E52A7F6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145ED-9754-BB78-FEFC-136C269CB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431D9-F7F2-F3E6-0D3F-E238E3C53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4001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F2904-DDF8-426B-5773-2044AA5CD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4C92C-1503-B329-85DE-BC804636A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F03C6-5109-64D1-76CE-AE0813E21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21C29-BA1B-962A-9AC2-1693FE6EE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27BA0-AE8B-975C-028E-BDCCEA242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640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F61D2-90BB-8EC4-5321-D78DAA00A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C8CB41-3F09-5A9B-0416-A670F5D91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A8C48-5AEC-6E4E-D418-90A0F4744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83728-D042-6333-70F6-4FE26E8AC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831E0-2FF0-75C7-3076-B80B51EC3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44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729BD-8E77-005D-C00A-B9E56019A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72F48-1DCA-3C60-9A68-53C254DCD6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672236-81C9-B63F-CC8E-B526C3EE97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EFDE1-ADDB-9486-819B-2C9AEE998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CB7A42-D0C7-DEFC-56C2-2E1CCFEE1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72A69A-5E87-CD65-C302-1B5800EDB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5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CE2CF-170F-71A5-003E-CE37BFA60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9EE0F-F1FF-DCDC-3CAC-FE40BFF223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7EA33D-36BB-A33C-264F-D5E0188FE7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809E09-51A4-2266-83E3-649F7966B7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4B9919-478E-C9D9-4D35-91880A59FB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3DC6C0-8994-80D3-28D1-C5FBDAD00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CB3D0D-5506-825F-46EB-B6D8F435E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8178AA-BAF5-C731-8519-E1BC04C89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5717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4FF36-DE0F-0A7F-19A6-3E9A34524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D78B6E-0663-244F-4C87-0FD40BC71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8B3F20-404F-7BAD-C6E2-BD575377F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35EA3F-85CB-C72A-9434-8B31517B8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96A3A8-1FB7-D6EB-C0BE-27C85A47D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8A3686-966B-DFF2-AA3F-95F9560DD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198C61-045B-B87C-8550-A25B1CFC4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7677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4DFE8-12A3-B038-777C-F51A194AB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D583E-E918-5F5A-EFD9-8F223808C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0F09C7-2A09-E1AC-DC1E-157A2203F8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3FB8D0-BA7D-C2B4-7325-D6ACAE6BB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7994A5-7502-37D3-7C47-533B12BBC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C877D2-3367-DA7D-C6C2-7FF15B2A9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677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EF4C7-0585-9041-2DF7-B8393AD4B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66C04-578A-1AB0-5EFF-C637636A81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DCADA-DA94-1B68-8627-C30DF1E3D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7E329-0CAB-189F-2AB1-B85057712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F47AD5-905C-FA3C-B441-657AFAC82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CF48D3-F9FE-5CE6-A837-0C0090D4B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502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9A1BD-701B-C616-9D99-3CE1038B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A131C-F998-9E80-223B-B5B4B678C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4A269-E4F4-9CBF-AF0C-BE92C52D7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38302-00CC-905F-E733-F65A944EB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E5B3F-D0A4-0B18-10E3-42388FBD1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261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EC2B8C-7EF5-D040-5FCA-F0FC305105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8EEC06-0986-E9EB-1715-C3BFC42683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4CF26-C7B0-1FF0-70F9-F1288FC93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9B685-9512-5240-3D88-3F2206783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B1DE0-250B-D629-6BBA-D8D13A455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931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5/16/23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5/16/23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5/16/23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72C9B1-AA4F-23CC-8F9C-5FF8AEDD9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E0A714-D98F-A21A-9A47-86DD2102E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8D0DC-3BB0-6EAC-1560-3CD2BDBD5F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6CD57-A2E7-4164-B7A7-B46BDFA60E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F8368-1AD3-8B05-CB6D-110DB9F29F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208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19b5a433-0d31-476f-8b0f-844bc338eab4/?pbi_source=PowerPoi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19b5a433-0d31-476f-8b0f-844bc338eab4/?pbi_source=PowerPoi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19b5a433-0d31-476f-8b0f-844bc338eab4/?pbi_source=PowerPoin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19b5a433-0d31-476f-8b0f-844bc338eab4/?pbi_source=PowerPoin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19b5a433-0d31-476f-8b0f-844bc338eab4/?pbi_source=PowerPoin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19b5a433-0d31-476f-8b0f-844bc338eab4/?pbi_source=PowerPoin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map&#10;&#10;Description automatically generated">
            <a:extLst>
              <a:ext uri="{FF2B5EF4-FFF2-40B4-BE49-F238E27FC236}">
                <a16:creationId xmlns:a16="http://schemas.microsoft.com/office/drawing/2014/main" id="{3F407118-ECED-0878-3565-38585BED3F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117850" y="450850"/>
            <a:ext cx="5956300" cy="5956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1BB559-57D9-C8FA-4E5A-A0E78FB991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PROVIDE INSIGHTS FOR TELANGANA GOVERNAMENT TOURISM DEPARTMENT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B6CCC-E5D8-BBDD-0340-BC800E2E00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40E428-125D-EBF6-D930-3E01F4B83579}"/>
              </a:ext>
            </a:extLst>
          </p:cNvPr>
          <p:cNvSpPr txBox="1">
            <a:spLocks/>
          </p:cNvSpPr>
          <p:nvPr/>
        </p:nvSpPr>
        <p:spPr>
          <a:xfrm>
            <a:off x="2032000" y="490775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Presentation by</a:t>
            </a:r>
          </a:p>
          <a:p>
            <a:pPr algn="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Sai Parthish Mandumula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46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663"/>
    </mc:Choice>
    <mc:Fallback xmlns="">
      <p:transition spd="slow" advTm="3566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47BFFB-09C7-4A27-D21A-D71F422EC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4064814"/>
            <a:ext cx="10044030" cy="26748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A3214A-7B6D-6427-942B-4D8C8E0CE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PROJECTED REVENUE FOR HYDERABAD 2025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566AF-0977-0FD5-03AB-276BAB4BF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0001E5-FABE-E16C-331A-44CC251A6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77354"/>
            <a:ext cx="3932237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Forecast Visitors = 4,68,015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Upper Bound = 5,36,664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Lower Bound = 3,99,367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0E2B58-0A91-D619-B4B9-1C49DCC7944C}"/>
              </a:ext>
            </a:extLst>
          </p:cNvPr>
          <p:cNvSpPr txBox="1"/>
          <p:nvPr/>
        </p:nvSpPr>
        <p:spPr>
          <a:xfrm>
            <a:off x="5183188" y="2057400"/>
            <a:ext cx="609420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Estimated Domestic _Visitors </a:t>
            </a:r>
            <a:r>
              <a:rPr lang="en-US" sz="2000" dirty="0" err="1"/>
              <a:t>to_Hyderabad</a:t>
            </a:r>
            <a:r>
              <a:rPr lang="en-US" sz="2000" dirty="0"/>
              <a:t> in 2025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Estimated Cost on single </a:t>
            </a:r>
            <a:r>
              <a:rPr lang="en-US" sz="2000" dirty="0" err="1"/>
              <a:t>Foregin</a:t>
            </a:r>
            <a:r>
              <a:rPr lang="en-US" sz="2000" dirty="0"/>
              <a:t> visitor = 5,600 INR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Cost on Forecast Visitors =  2.6 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Cost on Upper Bound = 3.1 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Cost on Lower Bound =  2.2 B</a:t>
            </a:r>
          </a:p>
        </p:txBody>
      </p:sp>
    </p:spTree>
    <p:extLst>
      <p:ext uri="{BB962C8B-B14F-4D97-AF65-F5344CB8AC3E}">
        <p14:creationId xmlns:p14="http://schemas.microsoft.com/office/powerpoint/2010/main" val="369470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761"/>
    </mc:Choice>
    <mc:Fallback xmlns="">
      <p:transition spd="slow" advTm="4376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silhouette of a city&#10;&#10;Description automatically generated">
            <a:extLst>
              <a:ext uri="{FF2B5EF4-FFF2-40B4-BE49-F238E27FC236}">
                <a16:creationId xmlns:a16="http://schemas.microsoft.com/office/drawing/2014/main" id="{D07D079E-228F-A1A2-9B75-6EE8EAB5B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2" y="1958809"/>
            <a:ext cx="12104318" cy="76737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6A805E-1938-335B-58E0-92296BBD3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570" y="698007"/>
            <a:ext cx="3732212" cy="1260803"/>
          </a:xfrm>
        </p:spPr>
        <p:txBody>
          <a:bodyPr>
            <a:noAutofit/>
          </a:bodyPr>
          <a:lstStyle/>
          <a:p>
            <a:r>
              <a:rPr lang="en-U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DISTRICT WITH THE HIGHEST     POTENTIAL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" name="Content Placeholder 19" descr="A black and white drawing of a city&#10;&#10;Description automatically generated with low confidence">
            <a:extLst>
              <a:ext uri="{FF2B5EF4-FFF2-40B4-BE49-F238E27FC236}">
                <a16:creationId xmlns:a16="http://schemas.microsoft.com/office/drawing/2014/main" id="{08CAC41D-32A1-D91E-D86C-CDA520BBA5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12088" y="3209353"/>
            <a:ext cx="914400" cy="42976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3853BE-6F7E-6958-D94F-89870866066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363DF5-E8B7-B5AE-8815-3C72885B8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515" y="350371"/>
            <a:ext cx="7153144" cy="341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75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98"/>
    </mc:Choice>
    <mc:Fallback xmlns="">
      <p:transition spd="slow" advTm="1009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8DC79-E599-9A8A-91F2-0164A11DD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044645" cy="1600200"/>
          </a:xfrm>
        </p:spPr>
        <p:txBody>
          <a:bodyPr/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CULTURE EVENTS TO BOOST TOURISM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EE8E6-5CC3-728D-9414-76CF100CE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7007" y="1951691"/>
            <a:ext cx="5987322" cy="446255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CULTURE EVENTS :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Batthukamma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It is majorly celebrated in     October or in the mid of September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Ramzaan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Majorly celebrated from March to April in Hyderabad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Ganesh Chaturthi: Majorly celebrated in August or September in Hyderabad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Sammaka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Saraakka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Jathara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Majorly celebrated in February or March in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Mulugu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District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Eid: Majorly celebrated from June in Hyderabad </a:t>
            </a:r>
          </a:p>
          <a:p>
            <a:pPr marL="457200" lvl="1" indent="0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0150" lvl="2" indent="-285750"/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1" indent="0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1" indent="0">
              <a:buNone/>
            </a:pP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D7C57-92DB-5A26-0328-C305F47C811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pPr lvl="1"/>
            <a:endParaRPr lang="en-US" dirty="0"/>
          </a:p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CULTURE EVENTS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Batthukamma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Ramzaan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Ganesh Chaturthi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Sammaka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Saraakka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Jathara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Eid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54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658"/>
    </mc:Choice>
    <mc:Fallback xmlns="">
      <p:transition spd="slow" advTm="8065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building&#10;&#10;Description automatically generated">
            <a:extLst>
              <a:ext uri="{FF2B5EF4-FFF2-40B4-BE49-F238E27FC236}">
                <a16:creationId xmlns:a16="http://schemas.microsoft.com/office/drawing/2014/main" id="{B7823BDB-5ECA-D91B-47F6-6731ED67E1D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0"/>
            <a:ext cx="12192000" cy="82468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BC758B-1890-136C-A82B-E510B6DDA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894038" cy="1600200"/>
          </a:xfrm>
        </p:spPr>
        <p:txBody>
          <a:bodyPr/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Hyderabad Emulate Dubai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BB314-46BF-9684-418D-1BCB91ABC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8948" y="2515393"/>
            <a:ext cx="6172200" cy="4873625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The key success for Dubai for massive business model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Leadership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Visionary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111111"/>
                </a:solidFill>
                <a:effectLst/>
                <a:latin typeface="GlosaTextRoman"/>
              </a:rPr>
              <a:t>ABS model</a:t>
            </a:r>
            <a:r>
              <a:rPr lang="en-US" sz="2000" dirty="0">
                <a:solidFill>
                  <a:srgbClr val="111111"/>
                </a:solidFill>
                <a:latin typeface="GlosaTextRoman"/>
              </a:rPr>
              <a:t>: A</a:t>
            </a:r>
            <a:r>
              <a:rPr lang="en-US" sz="2000" b="0" i="0" dirty="0">
                <a:solidFill>
                  <a:srgbClr val="111111"/>
                </a:solidFill>
                <a:effectLst/>
                <a:latin typeface="GlosaTextRoman"/>
              </a:rPr>
              <a:t>ttraction, Branding, and State-led development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3169B4-B0A2-4ADA-82A1-3B4547542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11911" y="2515393"/>
            <a:ext cx="3932237" cy="381158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87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986"/>
    </mc:Choice>
    <mc:Fallback xmlns="">
      <p:transition spd="slow" advTm="12898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11747-B929-85FC-FDEE-0EB525F8D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0F0F0-D9A1-49E5-C011-F5F5B8CD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4002" y="2770778"/>
            <a:ext cx="3294870" cy="701113"/>
          </a:xfrm>
          <a:solidFill>
            <a:schemeClr val="bg1"/>
          </a:solidFill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14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9F1B9D-DF30-6BB0-F3B7-6E875CE0D85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01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68"/>
    </mc:Choice>
    <mc:Fallback xmlns="">
      <p:transition spd="slow" advTm="2506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2A3F4-DC99-68C0-9A17-8A5420A90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876822"/>
            <a:ext cx="3935414" cy="1180578"/>
          </a:xfrm>
        </p:spPr>
        <p:txBody>
          <a:bodyPr/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Special Thanks To</a:t>
            </a:r>
          </a:p>
        </p:txBody>
      </p:sp>
      <p:pic>
        <p:nvPicPr>
          <p:cNvPr id="6" name="Content Placeholder 5" descr="A white circle with blue text&#10;&#10;Description automatically generated with medium confidence">
            <a:extLst>
              <a:ext uri="{FF2B5EF4-FFF2-40B4-BE49-F238E27FC236}">
                <a16:creationId xmlns:a16="http://schemas.microsoft.com/office/drawing/2014/main" id="{545E2B84-F459-F80D-1F12-115D7CCE44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8469" y="2932908"/>
            <a:ext cx="2226922" cy="222692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C75767-06E4-8ACC-AB69-E129A61011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71983" y="3675791"/>
            <a:ext cx="3932237" cy="620188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 Basics (Online Learning Platform)</a:t>
            </a:r>
          </a:p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 T Rama Rao(Telangana IT Minister)</a:t>
            </a:r>
          </a:p>
        </p:txBody>
      </p:sp>
      <p:pic>
        <p:nvPicPr>
          <p:cNvPr id="8" name="Picture 7" descr="A picture containing text, human face, screenshot, person&#10;&#10;Description automatically generated">
            <a:extLst>
              <a:ext uri="{FF2B5EF4-FFF2-40B4-BE49-F238E27FC236}">
                <a16:creationId xmlns:a16="http://schemas.microsoft.com/office/drawing/2014/main" id="{81548FAC-6571-3990-360D-5ECD5CCE51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814" r="7390"/>
          <a:stretch/>
        </p:blipFill>
        <p:spPr>
          <a:xfrm>
            <a:off x="9014908" y="1903730"/>
            <a:ext cx="2337304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18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31"/>
    </mc:Choice>
    <mc:Fallback xmlns="">
      <p:transition spd="slow" advTm="2363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op 10 Districts with highest number of Domestic visitors FROM 2016-2019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" y="0"/>
            <a:ext cx="119062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Question_1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530"/>
    </mc:Choice>
    <mc:Fallback xmlns="">
      <p:transition spd="slow" advTm="3753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op 3 Districts with Compounded Annual Growth Rate  ,Top 3 Districts with Compounded Annual Growth Rate ,Bottom 3 District with Compounded Annual Growth Rate ,Bottom 3 District with Compounded Annual Growth Rat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Question_2&amp;3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426"/>
    </mc:Choice>
    <mc:Fallback xmlns="">
      <p:transition spd="slow" advTm="5842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Peak and Low Season of Domestic_visitors to Hyderabad  ,Peak and Low Season of Foreign_visitors to Hyderabad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Question_4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63"/>
    </mc:Choice>
    <mc:Fallback xmlns="">
      <p:transition spd="slow" advTm="3846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op 3  Districts  High Domestic To Foreign Tourist ratio ,Bottom Districts Domestic To Foreign Tourist Ratio ,slicer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Question_5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529"/>
    </mc:Choice>
    <mc:Fallback xmlns="">
      <p:transition spd="slow" advTm="4952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op 5 District Based On Population To Tourist Footfall Ratio   ,Bottom Population To Tourist Footfall Ratio 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Question_6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195"/>
    </mc:Choice>
    <mc:Fallback xmlns="">
      <p:transition spd="slow" advTm="5019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Prediction_of _Foreign_visitors_to _Hyderabad ,Prediction_of Dosmestic_Visitors _to_Hyderabad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Question_7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98"/>
    </mc:Choice>
    <mc:Fallback xmlns="">
      <p:transition spd="slow" advTm="1779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23E1F2-AFC7-E300-07C0-DDAB81FD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992" y="4146396"/>
            <a:ext cx="9906859" cy="26443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2A89E1-387E-341B-271E-0A5549A6B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PROJECTED REVENUE FOR HYDERABAD 2025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B5D46-21BB-2B54-EA51-8301DC8D8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7229" y="2227635"/>
            <a:ext cx="6172200" cy="4873625"/>
          </a:xfrm>
        </p:spPr>
        <p:txBody>
          <a:bodyPr/>
          <a:lstStyle/>
          <a:p>
            <a:r>
              <a:rPr lang="en-US" sz="2000" dirty="0"/>
              <a:t>Estimated Domestic _Visitors </a:t>
            </a:r>
            <a:r>
              <a:rPr lang="en-US" sz="2000" dirty="0" err="1"/>
              <a:t>to_Hyderabad</a:t>
            </a:r>
            <a:r>
              <a:rPr lang="en-US" sz="2000" dirty="0"/>
              <a:t> in 2025 </a:t>
            </a:r>
          </a:p>
          <a:p>
            <a:r>
              <a:rPr lang="en-US" sz="2000" dirty="0"/>
              <a:t>Estimated Cost on single domestic visitor = 1,200 INR</a:t>
            </a:r>
          </a:p>
          <a:p>
            <a:pPr lvl="1"/>
            <a:r>
              <a:rPr lang="en-US" sz="2000" dirty="0"/>
              <a:t>Cost on Forecast Visitors = 18.2 B</a:t>
            </a:r>
          </a:p>
          <a:p>
            <a:pPr lvl="1"/>
            <a:r>
              <a:rPr lang="en-US" sz="2000" dirty="0"/>
              <a:t>Cost on Upper Bound = 18.8 B</a:t>
            </a:r>
          </a:p>
          <a:p>
            <a:pPr lvl="1"/>
            <a:r>
              <a:rPr lang="en-US" sz="2000" dirty="0"/>
              <a:t>Cost on Lower Bound = 16.03 B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941F6D-2156-F42F-7473-B36739FC9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44992" y="1966868"/>
            <a:ext cx="3932237" cy="3811588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Forecast Visitors = 15,166,943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Upper Bound = 15,681,776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Lower Bound = 13,363,530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63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463"/>
    </mc:Choice>
    <mc:Fallback xmlns="">
      <p:transition spd="slow" advTm="39463"/>
    </mc:Fallback>
  </mc:AlternateContent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1086</TotalTime>
  <Words>450</Words>
  <Application>Microsoft Macintosh PowerPoint</Application>
  <PresentationFormat>Widescreen</PresentationFormat>
  <Paragraphs>97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GlosaTextRoman</vt:lpstr>
      <vt:lpstr>Tahoma</vt:lpstr>
      <vt:lpstr>Wingdings</vt:lpstr>
      <vt:lpstr>Custom Design</vt:lpstr>
      <vt:lpstr>Office Theme</vt:lpstr>
      <vt:lpstr>PROVIDE INSIGHTS FOR TELANGANA GOVERNAMENT TOURISM DEPARTMENT </vt:lpstr>
      <vt:lpstr>Special Thanks To</vt:lpstr>
      <vt:lpstr>Question_1</vt:lpstr>
      <vt:lpstr>Question_2&amp;3</vt:lpstr>
      <vt:lpstr>Question_4</vt:lpstr>
      <vt:lpstr>Question_5</vt:lpstr>
      <vt:lpstr>Question_6</vt:lpstr>
      <vt:lpstr>Question_7</vt:lpstr>
      <vt:lpstr>PROJECTED REVENUE FOR HYDERABAD 2025</vt:lpstr>
      <vt:lpstr>PROJECTED REVENUE FOR HYDERABAD 2025</vt:lpstr>
      <vt:lpstr>DISTRICT WITH THE HIGHEST     POTENTIAL</vt:lpstr>
      <vt:lpstr>CULTURE EVENTS TO BOOST TOURISM</vt:lpstr>
      <vt:lpstr>Can Hyderabad Emulate Dubai Model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Mandumula, Sai Parthish</cp:lastModifiedBy>
  <cp:revision>11</cp:revision>
  <dcterms:created xsi:type="dcterms:W3CDTF">2016-09-04T11:54:55Z</dcterms:created>
  <dcterms:modified xsi:type="dcterms:W3CDTF">2023-05-17T04:12:32Z</dcterms:modified>
</cp:coreProperties>
</file>